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86" r:id="rId4"/>
    <p:sldId id="287" r:id="rId5"/>
    <p:sldId id="258" r:id="rId6"/>
    <p:sldId id="273" r:id="rId7"/>
    <p:sldId id="28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-Jalil Gault" initials="AG" lastIdx="17" clrIdx="0">
    <p:extLst>
      <p:ext uri="{19B8F6BF-5375-455C-9EA6-DF929625EA0E}">
        <p15:presenceInfo xmlns:p15="http://schemas.microsoft.com/office/powerpoint/2012/main" userId="8c65f59ad036e8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85"/>
    <a:srgbClr val="997300"/>
    <a:srgbClr val="31C24E"/>
    <a:srgbClr val="42C75D"/>
    <a:srgbClr val="FCBE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47A16-3D8E-4A33-987A-6D61DFAFDBB9}" v="6" dt="2020-12-03T05:44:22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8" autoAdjust="0"/>
    <p:restoredTop sz="78023" autoAdjust="0"/>
  </p:normalViewPr>
  <p:slideViewPr>
    <p:cSldViewPr snapToGrid="0">
      <p:cViewPr varScale="1">
        <p:scale>
          <a:sx n="90" d="100"/>
          <a:sy n="90" d="100"/>
        </p:scale>
        <p:origin x="9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-Jalil" userId="8c65f59ad036e82e" providerId="LiveId" clId="{46F47A16-3D8E-4A33-987A-6D61DFAFDBB9}"/>
    <pc:docChg chg="custSel addSld delSld modSld">
      <pc:chgData name="Al-Jalil" userId="8c65f59ad036e82e" providerId="LiveId" clId="{46F47A16-3D8E-4A33-987A-6D61DFAFDBB9}" dt="2020-12-03T18:55:59.605" v="650" actId="20577"/>
      <pc:docMkLst>
        <pc:docMk/>
      </pc:docMkLst>
      <pc:sldChg chg="addSp delSp modSp mod">
        <pc:chgData name="Al-Jalil" userId="8c65f59ad036e82e" providerId="LiveId" clId="{46F47A16-3D8E-4A33-987A-6D61DFAFDBB9}" dt="2020-12-03T05:40:09.974" v="498" actId="1076"/>
        <pc:sldMkLst>
          <pc:docMk/>
          <pc:sldMk cId="3556934483" sldId="260"/>
        </pc:sldMkLst>
        <pc:spChg chg="mod">
          <ac:chgData name="Al-Jalil" userId="8c65f59ad036e82e" providerId="LiveId" clId="{46F47A16-3D8E-4A33-987A-6D61DFAFDBB9}" dt="2020-12-03T05:08:25.149" v="91" actId="2710"/>
          <ac:spMkLst>
            <pc:docMk/>
            <pc:sldMk cId="3556934483" sldId="260"/>
            <ac:spMk id="4" creationId="{5123CD5C-1F38-4C80-985E-56589B3D5238}"/>
          </ac:spMkLst>
        </pc:spChg>
        <pc:spChg chg="mod">
          <ac:chgData name="Al-Jalil" userId="8c65f59ad036e82e" providerId="LiveId" clId="{46F47A16-3D8E-4A33-987A-6D61DFAFDBB9}" dt="2020-12-03T05:13:47.229" v="359" actId="113"/>
          <ac:spMkLst>
            <pc:docMk/>
            <pc:sldMk cId="3556934483" sldId="260"/>
            <ac:spMk id="5" creationId="{C89FBBA1-29FC-4DD5-ADF6-86F2ACDC1919}"/>
          </ac:spMkLst>
        </pc:spChg>
        <pc:spChg chg="del">
          <ac:chgData name="Al-Jalil" userId="8c65f59ad036e82e" providerId="LiveId" clId="{46F47A16-3D8E-4A33-987A-6D61DFAFDBB9}" dt="2020-12-03T05:08:41.400" v="93" actId="478"/>
          <ac:spMkLst>
            <pc:docMk/>
            <pc:sldMk cId="3556934483" sldId="260"/>
            <ac:spMk id="18" creationId="{4BF983E2-B833-455B-875B-FF2DAD37272A}"/>
          </ac:spMkLst>
        </pc:spChg>
        <pc:picChg chg="add mod">
          <ac:chgData name="Al-Jalil" userId="8c65f59ad036e82e" providerId="LiveId" clId="{46F47A16-3D8E-4A33-987A-6D61DFAFDBB9}" dt="2020-12-03T05:40:09.974" v="498" actId="1076"/>
          <ac:picMkLst>
            <pc:docMk/>
            <pc:sldMk cId="3556934483" sldId="260"/>
            <ac:picMk id="9" creationId="{5B5D714B-69CC-4F00-B526-098EDC1CEC5B}"/>
          </ac:picMkLst>
        </pc:picChg>
        <pc:picChg chg="del">
          <ac:chgData name="Al-Jalil" userId="8c65f59ad036e82e" providerId="LiveId" clId="{46F47A16-3D8E-4A33-987A-6D61DFAFDBB9}" dt="2020-12-03T05:08:33.523" v="92" actId="478"/>
          <ac:picMkLst>
            <pc:docMk/>
            <pc:sldMk cId="3556934483" sldId="260"/>
            <ac:picMk id="2050" creationId="{6432AF58-95CB-4E44-8CC4-48AE0B14799A}"/>
          </ac:picMkLst>
        </pc:picChg>
      </pc:sldChg>
      <pc:sldChg chg="addSp delSp modSp mod">
        <pc:chgData name="Al-Jalil" userId="8c65f59ad036e82e" providerId="LiveId" clId="{46F47A16-3D8E-4A33-987A-6D61DFAFDBB9}" dt="2020-12-03T05:43:31.975" v="508" actId="1440"/>
        <pc:sldMkLst>
          <pc:docMk/>
          <pc:sldMk cId="3370131045" sldId="286"/>
        </pc:sldMkLst>
        <pc:spChg chg="mod">
          <ac:chgData name="Al-Jalil" userId="8c65f59ad036e82e" providerId="LiveId" clId="{46F47A16-3D8E-4A33-987A-6D61DFAFDBB9}" dt="2020-12-03T05:36:46.800" v="486" actId="20577"/>
          <ac:spMkLst>
            <pc:docMk/>
            <pc:sldMk cId="3370131045" sldId="286"/>
            <ac:spMk id="4" creationId="{5123CD5C-1F38-4C80-985E-56589B3D5238}"/>
          </ac:spMkLst>
        </pc:spChg>
        <pc:picChg chg="add mod">
          <ac:chgData name="Al-Jalil" userId="8c65f59ad036e82e" providerId="LiveId" clId="{46F47A16-3D8E-4A33-987A-6D61DFAFDBB9}" dt="2020-12-03T05:22:25.699" v="458" actId="1076"/>
          <ac:picMkLst>
            <pc:docMk/>
            <pc:sldMk cId="3370131045" sldId="286"/>
            <ac:picMk id="5" creationId="{5B9D9433-03BF-4AD2-8854-FD58D4097DA6}"/>
          </ac:picMkLst>
        </pc:picChg>
        <pc:picChg chg="add mod">
          <ac:chgData name="Al-Jalil" userId="8c65f59ad036e82e" providerId="LiveId" clId="{46F47A16-3D8E-4A33-987A-6D61DFAFDBB9}" dt="2020-12-03T05:43:17.792" v="504" actId="1076"/>
          <ac:picMkLst>
            <pc:docMk/>
            <pc:sldMk cId="3370131045" sldId="286"/>
            <ac:picMk id="7" creationId="{7F05DBA5-C98E-4A8F-BF71-9E4EA1BEA77C}"/>
          </ac:picMkLst>
        </pc:picChg>
        <pc:picChg chg="add del mod">
          <ac:chgData name="Al-Jalil" userId="8c65f59ad036e82e" providerId="LiveId" clId="{46F47A16-3D8E-4A33-987A-6D61DFAFDBB9}" dt="2020-12-03T05:34:13.448" v="477" actId="478"/>
          <ac:picMkLst>
            <pc:docMk/>
            <pc:sldMk cId="3370131045" sldId="286"/>
            <ac:picMk id="9" creationId="{E95DE9ED-F412-4D63-8A62-0C614123395D}"/>
          </ac:picMkLst>
        </pc:picChg>
        <pc:picChg chg="add del mod">
          <ac:chgData name="Al-Jalil" userId="8c65f59ad036e82e" providerId="LiveId" clId="{46F47A16-3D8E-4A33-987A-6D61DFAFDBB9}" dt="2020-12-03T05:32:54.469" v="469" actId="478"/>
          <ac:picMkLst>
            <pc:docMk/>
            <pc:sldMk cId="3370131045" sldId="286"/>
            <ac:picMk id="12" creationId="{36E1F356-9136-473C-B7EB-F3584E1AECFF}"/>
          </ac:picMkLst>
        </pc:picChg>
        <pc:picChg chg="add mod">
          <ac:chgData name="Al-Jalil" userId="8c65f59ad036e82e" providerId="LiveId" clId="{46F47A16-3D8E-4A33-987A-6D61DFAFDBB9}" dt="2020-12-03T05:43:14.608" v="503" actId="1076"/>
          <ac:picMkLst>
            <pc:docMk/>
            <pc:sldMk cId="3370131045" sldId="286"/>
            <ac:picMk id="14" creationId="{93C0936B-B063-404F-ABC5-A5EC4CA3D7A5}"/>
          </ac:picMkLst>
        </pc:picChg>
        <pc:picChg chg="add del mod">
          <ac:chgData name="Al-Jalil" userId="8c65f59ad036e82e" providerId="LiveId" clId="{46F47A16-3D8E-4A33-987A-6D61DFAFDBB9}" dt="2020-12-03T05:39:57.175" v="496" actId="21"/>
          <ac:picMkLst>
            <pc:docMk/>
            <pc:sldMk cId="3370131045" sldId="286"/>
            <ac:picMk id="16" creationId="{460EC77D-68CB-4520-AF70-47683FA43752}"/>
          </ac:picMkLst>
        </pc:picChg>
        <pc:picChg chg="add mod">
          <ac:chgData name="Al-Jalil" userId="8c65f59ad036e82e" providerId="LiveId" clId="{46F47A16-3D8E-4A33-987A-6D61DFAFDBB9}" dt="2020-12-03T05:43:31.975" v="508" actId="1440"/>
          <ac:picMkLst>
            <pc:docMk/>
            <pc:sldMk cId="3370131045" sldId="286"/>
            <ac:picMk id="18" creationId="{E0EFA336-ADA1-4D74-964E-3E6994F0D595}"/>
          </ac:picMkLst>
        </pc:picChg>
        <pc:picChg chg="del">
          <ac:chgData name="Al-Jalil" userId="8c65f59ad036e82e" providerId="LiveId" clId="{46F47A16-3D8E-4A33-987A-6D61DFAFDBB9}" dt="2020-12-03T05:19:08.587" v="442" actId="478"/>
          <ac:picMkLst>
            <pc:docMk/>
            <pc:sldMk cId="3370131045" sldId="286"/>
            <ac:picMk id="3074" creationId="{4F3F558E-F757-4BE5-8885-D6B4BA8564A2}"/>
          </ac:picMkLst>
        </pc:picChg>
      </pc:sldChg>
      <pc:sldChg chg="addSp delSp modSp mod">
        <pc:chgData name="Al-Jalil" userId="8c65f59ad036e82e" providerId="LiveId" clId="{46F47A16-3D8E-4A33-987A-6D61DFAFDBB9}" dt="2020-12-03T18:55:59.605" v="650" actId="20577"/>
        <pc:sldMkLst>
          <pc:docMk/>
          <pc:sldMk cId="4103562706" sldId="287"/>
        </pc:sldMkLst>
        <pc:spChg chg="mod">
          <ac:chgData name="Al-Jalil" userId="8c65f59ad036e82e" providerId="LiveId" clId="{46F47A16-3D8E-4A33-987A-6D61DFAFDBB9}" dt="2020-12-03T18:55:59.605" v="650" actId="20577"/>
          <ac:spMkLst>
            <pc:docMk/>
            <pc:sldMk cId="4103562706" sldId="287"/>
            <ac:spMk id="4" creationId="{5123CD5C-1F38-4C80-985E-56589B3D5238}"/>
          </ac:spMkLst>
        </pc:spChg>
        <pc:spChg chg="del">
          <ac:chgData name="Al-Jalil" userId="8c65f59ad036e82e" providerId="LiveId" clId="{46F47A16-3D8E-4A33-987A-6D61DFAFDBB9}" dt="2020-12-03T05:52:52.101" v="614" actId="478"/>
          <ac:spMkLst>
            <pc:docMk/>
            <pc:sldMk cId="4103562706" sldId="287"/>
            <ac:spMk id="5" creationId="{C89FBBA1-29FC-4DD5-ADF6-86F2ACDC1919}"/>
          </ac:spMkLst>
        </pc:spChg>
        <pc:picChg chg="add mod ord">
          <ac:chgData name="Al-Jalil" userId="8c65f59ad036e82e" providerId="LiveId" clId="{46F47A16-3D8E-4A33-987A-6D61DFAFDBB9}" dt="2020-12-03T18:55:51.702" v="637" actId="1076"/>
          <ac:picMkLst>
            <pc:docMk/>
            <pc:sldMk cId="4103562706" sldId="287"/>
            <ac:picMk id="6" creationId="{917A913C-7012-4B62-916D-65B320FD8E57}"/>
          </ac:picMkLst>
        </pc:picChg>
      </pc:sldChg>
      <pc:sldChg chg="modSp add del mod">
        <pc:chgData name="Al-Jalil" userId="8c65f59ad036e82e" providerId="LiveId" clId="{46F47A16-3D8E-4A33-987A-6D61DFAFDBB9}" dt="2020-12-03T05:47:57.454" v="546" actId="2696"/>
        <pc:sldMkLst>
          <pc:docMk/>
          <pc:sldMk cId="2666538764" sldId="288"/>
        </pc:sldMkLst>
        <pc:spChg chg="mod">
          <ac:chgData name="Al-Jalil" userId="8c65f59ad036e82e" providerId="LiveId" clId="{46F47A16-3D8E-4A33-987A-6D61DFAFDBB9}" dt="2020-12-03T05:44:37.511" v="545" actId="14100"/>
          <ac:spMkLst>
            <pc:docMk/>
            <pc:sldMk cId="2666538764" sldId="288"/>
            <ac:spMk id="4" creationId="{5123CD5C-1F38-4C80-985E-56589B3D5238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10:25:12.059" idx="6">
    <p:pos x="10" y="10"/>
    <p:text>add page numbers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04BBD-D788-4381-BAF7-845792DB8D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141BC-87F3-44D0-98BC-678234F9B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5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2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52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3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3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9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EC90-7643-4544-A68F-072AF2AB1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0E436-8CA7-4DE4-8541-B2C73D9CA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8854-7EA0-4C3F-9005-7B2423F1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46E32-E3FA-419D-B9BB-2B2CFD2DC736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BDB6-143B-4702-AEDB-D5DA0F97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AA40E-214B-42CA-AA3F-6391E41F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8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8E19-8344-44C1-83AF-7F089A9F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3526A-4432-48F9-B7E4-8BDEEAAE2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6935-F036-4F30-813F-AA3A8E9A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3666-0764-414A-85F1-64578663F033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6D248-46E8-45DE-9B7E-6C440100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4FF21-3040-4A17-9CDE-BD031917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6E401B-408E-4052-8B67-1AA1EC960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2007A-9EFD-4CC6-BA71-BF6099826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5387A-473A-45F5-BF73-B914D158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FDC8-9765-4FAA-852C-8094A99246E5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2528-F248-4570-B2BB-57F4E5FD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F5E9-AC5A-485D-9021-B9C47A97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4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3A64-D769-4900-9C46-3D6073B0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C76B5-8B0A-436B-A2E3-37A29A40E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B4CEC-D9F6-4490-BB31-3827D28A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913D0-A0A9-4D88-8F9B-623F8ABC8E51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F40BF-B651-463E-97EA-62BF475C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F9D5A-413E-4FBC-951A-23B2E746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1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50E9-D08C-4F87-A2A8-956C81BB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6582E-A87B-4C11-BAEC-8C7F3CE13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F1B50-4B1C-4DF2-8E7E-0C391900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49DE-B476-4AF8-9D9F-ABDC6F77DC35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E8337-5F1B-4336-89D9-C865CDBB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0CE4C-473C-4342-92DC-390BDACE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7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2282-F62C-4380-852F-C20D0AD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4B351-1B46-48F1-8687-56BC2E4CA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F8E0F-0AC9-40A4-8A03-A05D1540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84F49-994E-4380-855B-4A7E6C67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34AC-5C22-450B-AD11-0C6FE48DEFEC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79ABE-2A87-4D51-847F-824FAE6D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94625-4D14-4C04-87F5-25C822A4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3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9804-B6E1-4685-A0C2-495C5ECC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E014-393F-486C-B64D-B4DCFCDF2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9FCA6-27E0-4EF3-B83B-EF95BBDF8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7DB3C-DE7A-4A1C-AB2E-0C1554C81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FE9E1-551D-4CC7-9D80-1EDDF52B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4F154-99F4-460A-B713-C55DA6A1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EA934-D589-4CFC-AA0C-CB5BE84CDFC2}" type="datetime1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E4D65E-63B1-406D-B544-F2510742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E1788-8C57-42E0-9817-5EFE9EB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4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5673-EFE6-4910-8C38-7DFBCF1F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04236-7193-48FB-9F8A-35AA4180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5264-4ED4-4421-9414-B7F39D816300}" type="datetime1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1BFB8-1F10-4397-8FEA-BD817E81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26236-F952-4AF7-B6AE-472A315D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654B6-9462-43AE-A842-6EE37436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9897-2777-4254-9133-96FD2D064310}" type="datetime1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CFE0B-43F8-4A19-AFB5-B98C4980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0B7C9-3F76-435E-97CC-1B6B0E23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47B4-09B4-45AA-9B16-FD02991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D29D0-3AA9-4048-953F-B28D9D9C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CF912-7749-4C2D-93D3-83A160B2E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016FE-D241-4091-9CB7-62EE4D34F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2F9-754B-4C4E-AA10-697C429DA2A7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94809-43DB-4D68-9F6E-73997F3D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33C97-F415-4539-9F69-9408B421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8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E741-A5C1-474E-81FC-EB9A7E15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C215F-B8A1-4835-B59E-48EC84FDD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31CD9-A708-495E-90FD-939A7B222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79DDD-97D3-439A-9A2D-2F8200C7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DDE-3C0C-465E-B56C-17FA1C8DCB66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F754D-B7A6-4D68-9692-67DF3EC3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1674C-E923-446C-9BC2-D9BA12E5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D1BE23-083A-4506-9753-2F87D380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C8034-72A5-4676-BB7F-082867BC9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8CF0E-B4AE-4A9C-932B-BB49EC9B2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921D-6DD8-478F-862B-D8EFF59AA822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6BF9-386B-43EF-88BA-DDF306145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337F-B5E0-4757-A35D-0F9AE1534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CDD349E-9186-4D38-93AE-8BC4CBA8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27CED-905F-4DE1-BD4C-D43BFC4DD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287" y="4987186"/>
            <a:ext cx="9144000" cy="2424202"/>
          </a:xfrm>
        </p:spPr>
        <p:txBody>
          <a:bodyPr anchor="t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Montserrat ExtraBold" panose="00000900000000000000" pitchFamily="50" charset="0"/>
                <a:cs typeface="Poppins ExtraBold" panose="00000900000000000000" pitchFamily="50" charset="0"/>
              </a:rPr>
              <a:t>Gulf Coast Emergency Migration + Management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A88F6-69DD-432D-985D-EED2CDF7E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287" y="6188655"/>
            <a:ext cx="9144000" cy="361774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Al-Jalil Gault | Andrew </a:t>
            </a:r>
            <a:r>
              <a:rPr lang="en-US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Renninger</a:t>
            </a: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| Cloud Computing + Visualization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908FC10-CBD2-423D-AC61-961B5F4910F8}"/>
              </a:ext>
            </a:extLst>
          </p:cNvPr>
          <p:cNvSpPr txBox="1">
            <a:spLocks/>
          </p:cNvSpPr>
          <p:nvPr/>
        </p:nvSpPr>
        <p:spPr>
          <a:xfrm>
            <a:off x="623777" y="6537217"/>
            <a:ext cx="3073890" cy="227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Illustration: Sarah Grillo/</a:t>
            </a:r>
            <a:r>
              <a:rPr lang="en-US" sz="11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Axios</a:t>
            </a:r>
            <a:endParaRPr lang="en-US" sz="11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486FD-485D-472D-BB91-D6092C20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6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5965999" cy="1961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Delays in Emergency Medical Services are an Imminent Threat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9FBBA1-29FC-4DD5-ADF6-86F2ACDC1919}"/>
              </a:ext>
            </a:extLst>
          </p:cNvPr>
          <p:cNvSpPr txBox="1">
            <a:spLocks/>
          </p:cNvSpPr>
          <p:nvPr/>
        </p:nvSpPr>
        <p:spPr>
          <a:xfrm>
            <a:off x="838199" y="2601798"/>
            <a:ext cx="4677191" cy="1064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b="1" dirty="0">
                <a:latin typeface="+mj-lt"/>
              </a:rPr>
              <a:t>A Study of North Los Angeles County, found that 14.8% of EMS calls were delayed.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latin typeface="+mj-lt"/>
              </a:rPr>
              <a:t>The average time of the delay was 35 mins.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2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AC9AA03-9AAF-488B-BC24-7BBA068F7CE0}"/>
              </a:ext>
            </a:extLst>
          </p:cNvPr>
          <p:cNvSpPr txBox="1">
            <a:spLocks/>
          </p:cNvSpPr>
          <p:nvPr/>
        </p:nvSpPr>
        <p:spPr>
          <a:xfrm>
            <a:off x="7123814" y="5867744"/>
            <a:ext cx="4802246" cy="35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Photo: Aftermath of Hurricane Delta, Creole, Louisiana Oct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D714B-69CC-4F00-B526-098EDC1CE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515" y="1764561"/>
            <a:ext cx="3138843" cy="332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93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471931"/>
            <a:ext cx="6232451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We Must Plan for Adjustments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D9433-03BF-4AD2-8854-FD58D4097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85" y="471931"/>
            <a:ext cx="3363515" cy="237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5DBA5-C98E-4A8F-BF71-9E4EA1BE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770" y="1912308"/>
            <a:ext cx="4134293" cy="2067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0936B-B063-404F-ABC5-A5EC4CA3D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068" y="3466229"/>
            <a:ext cx="3620290" cy="3072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FA336-ADA1-4D74-964E-3E6994F0D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643" y="4113039"/>
            <a:ext cx="3620290" cy="2273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013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A913C-7012-4B62-916D-65B320FD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3089"/>
            <a:ext cx="3804861" cy="37958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Montserrat ExtraBold" panose="00000900000000000000" pitchFamily="50" charset="0"/>
              </a:rPr>
              <a:t>Knowledg</a:t>
            </a:r>
            <a:r>
              <a:rPr lang="en-US" sz="3600" dirty="0">
                <a:latin typeface="Montserrat ExtraBold" panose="00000900000000000000" pitchFamily="50" charset="0"/>
              </a:rPr>
              <a:t>e for those in need:</a:t>
            </a:r>
          </a:p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Montserrat ExtraBold" panose="00000900000000000000" pitchFamily="50" charset="0"/>
              </a:rPr>
              <a:t>An easy-to-use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6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3B7DA0-E56D-4B13-8220-E46AB710C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0" t="40186" r="50" b="-26169"/>
          <a:stretch/>
        </p:blipFill>
        <p:spPr>
          <a:xfrm>
            <a:off x="-3049" y="0"/>
            <a:ext cx="12191999" cy="7053272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D25690-E487-4701-A9B1-E423E5835AF9}"/>
              </a:ext>
            </a:extLst>
          </p:cNvPr>
          <p:cNvSpPr txBox="1"/>
          <p:nvPr/>
        </p:nvSpPr>
        <p:spPr>
          <a:xfrm>
            <a:off x="515388" y="2950258"/>
            <a:ext cx="1027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 ExtraBold" panose="00000900000000000000" pitchFamily="50" charset="0"/>
              </a:rPr>
              <a:t>Residential  &amp; Commercial Buildings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27970-74F8-40D0-8514-370398AF6D7D}"/>
              </a:ext>
            </a:extLst>
          </p:cNvPr>
          <p:cNvSpPr/>
          <p:nvPr/>
        </p:nvSpPr>
        <p:spPr>
          <a:xfrm>
            <a:off x="0" y="4339244"/>
            <a:ext cx="12188951" cy="251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5AB8CE-687A-4A1B-8CC2-47F3BDF6E53A}"/>
              </a:ext>
            </a:extLst>
          </p:cNvPr>
          <p:cNvSpPr txBox="1"/>
          <p:nvPr/>
        </p:nvSpPr>
        <p:spPr>
          <a:xfrm>
            <a:off x="598516" y="5275456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Policies should focus on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assessing energy performance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reducing energy consumption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, and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incentivizing efficiency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A49CC-D720-4331-9CC9-46F746313050}"/>
              </a:ext>
            </a:extLst>
          </p:cNvPr>
          <p:cNvSpPr txBox="1">
            <a:spLocks/>
          </p:cNvSpPr>
          <p:nvPr/>
        </p:nvSpPr>
        <p:spPr>
          <a:xfrm>
            <a:off x="2907323" y="162304"/>
            <a:ext cx="9144000" cy="361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Photo: Office of Sustainability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B3276-B606-4219-9DA4-61595AAF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8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E815DE-9243-403D-B152-BA79DF1B07F6}"/>
              </a:ext>
            </a:extLst>
          </p:cNvPr>
          <p:cNvSpPr/>
          <p:nvPr/>
        </p:nvSpPr>
        <p:spPr>
          <a:xfrm>
            <a:off x="7007629" y="689956"/>
            <a:ext cx="4572000" cy="61680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196D74-501B-4604-A535-19D8654D6660}"/>
              </a:ext>
            </a:extLst>
          </p:cNvPr>
          <p:cNvCxnSpPr/>
          <p:nvPr/>
        </p:nvCxnSpPr>
        <p:spPr>
          <a:xfrm>
            <a:off x="7313629" y="1248103"/>
            <a:ext cx="38171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B6BD74E-03DA-41B5-ABDF-79BE98C61244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Montserrat ExtraBold" panose="00000900000000000000" pitchFamily="50" charset="0"/>
              </a:rPr>
              <a:t>Strict Energy Codes</a:t>
            </a:r>
          </a:p>
        </p:txBody>
      </p:sp>
      <p:pic>
        <p:nvPicPr>
          <p:cNvPr id="7" name="Picture 6" descr="Worker with protective gear looking up at construction site">
            <a:extLst>
              <a:ext uri="{FF2B5EF4-FFF2-40B4-BE49-F238E27FC236}">
                <a16:creationId xmlns:a16="http://schemas.microsoft.com/office/drawing/2014/main" id="{236BED81-1414-4E2F-B7DA-770ADFBD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24" y="3773978"/>
            <a:ext cx="4006010" cy="2670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DCEDF4-FA9D-473A-93EC-7853700B2877}"/>
              </a:ext>
            </a:extLst>
          </p:cNvPr>
          <p:cNvSpPr txBox="1"/>
          <p:nvPr/>
        </p:nvSpPr>
        <p:spPr>
          <a:xfrm>
            <a:off x="7252429" y="814647"/>
            <a:ext cx="4082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NY Stretch Energy Code - 2020</a:t>
            </a:r>
          </a:p>
          <a:p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i="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New York State Energy Research and Development Authority (NYSERDA) developed the optional NY Stretch Energy Code to help local jurisdictions meet energy and climate goals</a:t>
            </a: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This code exceeds efficiency from the International Energy Conservation Code (IECC), </a:t>
            </a:r>
            <a:r>
              <a:rPr lang="en-US" sz="1200" i="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prevailing international energy building code.</a:t>
            </a:r>
          </a:p>
          <a:p>
            <a:endParaRPr lang="en-US" sz="1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i="1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Example, Lighting Power Allowances:</a:t>
            </a:r>
          </a:p>
          <a:p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200" b="1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NY Stretch Code </a:t>
            </a:r>
            <a:r>
              <a:rPr lang="en-US" sz="120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	IECC</a:t>
            </a:r>
          </a:p>
          <a:p>
            <a:r>
              <a:rPr lang="en-US" sz="120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Office	</a:t>
            </a:r>
            <a:r>
              <a:rPr lang="en-US" sz="1200" b="1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0.69 w/</a:t>
            </a:r>
            <a:r>
              <a:rPr lang="en-US" sz="1200" b="1" u="none" strike="noStrike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sq.ft</a:t>
            </a:r>
            <a:r>
              <a:rPr lang="en-US" sz="120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		0.79 w/</a:t>
            </a:r>
            <a:r>
              <a:rPr lang="en-US" sz="1200" u="none" strike="noStrike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sq.ft</a:t>
            </a:r>
            <a:endParaRPr lang="en-US" sz="1200" u="none" strike="noStrike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Retail</a:t>
            </a:r>
            <a:r>
              <a:rPr lang="en-US" sz="120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2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0.91 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w/</a:t>
            </a:r>
            <a:r>
              <a:rPr lang="en-US" sz="1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sq.ft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1.06 w/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sq.ft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u="none" strike="noStrike" dirty="0">
              <a:solidFill>
                <a:schemeClr val="bg1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9AEE3D-E719-4ED9-A0BB-724F1B4FBEA7}"/>
              </a:ext>
            </a:extLst>
          </p:cNvPr>
          <p:cNvSpPr txBox="1">
            <a:spLocks/>
          </p:cNvSpPr>
          <p:nvPr/>
        </p:nvSpPr>
        <p:spPr>
          <a:xfrm>
            <a:off x="838200" y="4632509"/>
            <a:ext cx="5381847" cy="179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b="1" dirty="0"/>
              <a:t>Leverage use of National Energy Code compliance tools</a:t>
            </a:r>
          </a:p>
          <a:p>
            <a:pPr marL="457200" lvl="1" indent="0">
              <a:buNone/>
            </a:pPr>
            <a:r>
              <a:rPr lang="en-US" sz="1500" i="1" dirty="0" err="1">
                <a:latin typeface="+mj-lt"/>
              </a:rPr>
              <a:t>RESCheck</a:t>
            </a:r>
            <a:r>
              <a:rPr lang="en-US" sz="1500" i="1" dirty="0">
                <a:latin typeface="+mj-lt"/>
              </a:rPr>
              <a:t> : Developed by US DOE for residential evaluation</a:t>
            </a:r>
          </a:p>
          <a:p>
            <a:pPr marL="457200" lvl="1" indent="0">
              <a:buNone/>
            </a:pPr>
            <a:r>
              <a:rPr lang="en-US" sz="1500" i="1" dirty="0" err="1">
                <a:latin typeface="+mj-lt"/>
              </a:rPr>
              <a:t>COMCheck</a:t>
            </a:r>
            <a:r>
              <a:rPr lang="en-US" sz="1500" i="1" dirty="0">
                <a:latin typeface="+mj-lt"/>
              </a:rPr>
              <a:t> : Developed by US DOE for commercial evaluation</a:t>
            </a:r>
          </a:p>
          <a:p>
            <a:pPr marL="457200" lvl="1" indent="0">
              <a:buNone/>
            </a:pPr>
            <a:endParaRPr lang="en-US" sz="1500" i="1" dirty="0">
              <a:latin typeface="+mj-lt"/>
            </a:endParaRPr>
          </a:p>
          <a:p>
            <a:pPr marL="457200" lvl="1" indent="0">
              <a:buNone/>
            </a:pPr>
            <a:r>
              <a:rPr lang="en-US" sz="1500" dirty="0"/>
              <a:t>Software tools for designers and contractors to determine if building complies with energy code. Simplifies process for code officials.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C897149-1C06-4BCE-AABF-B1EDE5CA4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671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“stretch codes”: </a:t>
            </a:r>
          </a:p>
          <a:p>
            <a:pPr marL="0" indent="0">
              <a:buNone/>
            </a:pPr>
            <a:r>
              <a:rPr lang="en-US" sz="1400" dirty="0"/>
              <a:t>Codes that are </a:t>
            </a:r>
            <a:r>
              <a:rPr lang="en-US" sz="1400" b="1" i="1" dirty="0"/>
              <a:t>more energy-efficient </a:t>
            </a:r>
            <a:r>
              <a:rPr lang="en-US" sz="1400" dirty="0"/>
              <a:t>than international guidelines for the design.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Restrict use of natural gas in new multi-family construction</a:t>
            </a:r>
          </a:p>
          <a:p>
            <a:pPr marL="457200" lvl="1" indent="0">
              <a:buNone/>
            </a:pPr>
            <a:r>
              <a:rPr lang="en-US" sz="1500" i="1" dirty="0">
                <a:latin typeface="+mj-lt"/>
              </a:rPr>
              <a:t>Berkley, San Francisco, San Jose, Mountain View, Santa Rosa, and Brisbane in California</a:t>
            </a:r>
          </a:p>
          <a:p>
            <a:pPr marL="457200" lvl="1" indent="0">
              <a:buNone/>
            </a:pPr>
            <a:r>
              <a:rPr lang="en-US" sz="1500" i="1" dirty="0">
                <a:latin typeface="+mj-lt"/>
              </a:rPr>
              <a:t>Brookline in Massachusetts </a:t>
            </a:r>
            <a:endParaRPr lang="en-US" sz="15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D1B313-E2AD-498F-B407-6EC9D1DD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1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098285-A435-40E2-8687-67F8AA8BE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27CED-905F-4DE1-BD4C-D43BFC4DD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287" y="690418"/>
            <a:ext cx="9144000" cy="1655763"/>
          </a:xfrm>
        </p:spPr>
        <p:txBody>
          <a:bodyPr anchor="t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Montserrat ExtraBold" panose="00000900000000000000" pitchFamily="50" charset="0"/>
                <a:cs typeface="Poppins ExtraBold" panose="00000900000000000000" pitchFamily="50" charset="0"/>
              </a:rPr>
              <a:t>Questions ?</a:t>
            </a:r>
            <a:endParaRPr lang="en-US" sz="3600" dirty="0">
              <a:solidFill>
                <a:schemeClr val="bg1"/>
              </a:solidFill>
              <a:latin typeface="Montserrat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A88F6-69DD-432D-985D-EED2CDF7E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287" y="6188655"/>
            <a:ext cx="9144000" cy="361774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Al-Jalil Gault | DVRPC | Office of Energy and Climate Change Initiatives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41D1D69-C53D-48D2-86B1-181F3F8FEBD8}"/>
              </a:ext>
            </a:extLst>
          </p:cNvPr>
          <p:cNvSpPr txBox="1">
            <a:spLocks/>
          </p:cNvSpPr>
          <p:nvPr/>
        </p:nvSpPr>
        <p:spPr>
          <a:xfrm>
            <a:off x="502920" y="6550429"/>
            <a:ext cx="3073890" cy="227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Photo: Philadelphia Energy Company Outreach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D3D4B-3F76-4F68-BEAA-A2007526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2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4336</TotalTime>
  <Words>338</Words>
  <Application>Microsoft Office PowerPoint</Application>
  <PresentationFormat>Widescreen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Montserrat ExtraBold</vt:lpstr>
      <vt:lpstr>Montserrat Medium</vt:lpstr>
      <vt:lpstr>Segoe UI</vt:lpstr>
      <vt:lpstr>Segoe UI Semibold</vt:lpstr>
      <vt:lpstr>Segoe UI Semilight</vt:lpstr>
      <vt:lpstr>Office Theme</vt:lpstr>
      <vt:lpstr>Gulf Coast Emergency Migration +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, CH4 , NOx, Oh My!  Reducing Greenhouse Gas Emissions in the Delaware Valley</dc:title>
  <dc:creator>Al-Jalil Gault</dc:creator>
  <cp:lastModifiedBy>Al-Jalil</cp:lastModifiedBy>
  <cp:revision>137</cp:revision>
  <dcterms:created xsi:type="dcterms:W3CDTF">2020-08-06T16:18:32Z</dcterms:created>
  <dcterms:modified xsi:type="dcterms:W3CDTF">2020-12-03T18:56:08Z</dcterms:modified>
</cp:coreProperties>
</file>